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8" r:id="rId13"/>
    <p:sldId id="267"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6995EB2-9EF6-4D37-A91A-B2FCAAAF361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84A90B02-195E-4D3F-9D08-2E87A20C2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9F0F7E43-031A-4C80-B38C-13582FAAC47F}"/>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5" name="Segnaposto piè di pagina 4">
            <a:extLst>
              <a:ext uri="{FF2B5EF4-FFF2-40B4-BE49-F238E27FC236}">
                <a16:creationId xmlns:a16="http://schemas.microsoft.com/office/drawing/2014/main" xmlns="" id="{AE9BA327-F21B-4B46-87F6-B10A32C12F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6272896A-B3AD-40C7-806B-06DEC48BBE53}"/>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335048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DB943D5-6053-4004-894E-C19831504EB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8751A4E9-CFC8-4F57-A257-439BA5ADE00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4DF435DD-79CE-4931-A8A4-F43BA78AA654}"/>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5" name="Segnaposto piè di pagina 4">
            <a:extLst>
              <a:ext uri="{FF2B5EF4-FFF2-40B4-BE49-F238E27FC236}">
                <a16:creationId xmlns:a16="http://schemas.microsoft.com/office/drawing/2014/main" xmlns="" id="{33F24C51-6757-4B0C-842A-CAE808E1BA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DB700A0-D131-473C-AC8A-09AD69F3ACAC}"/>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324911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4403F115-6A52-4C30-9B79-672BED25E57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2CB7649-7C4E-4336-8B42-C39A39F5E83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4FE816CD-6D00-4239-A3FA-BB0CE2BC18DD}"/>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5" name="Segnaposto piè di pagina 4">
            <a:extLst>
              <a:ext uri="{FF2B5EF4-FFF2-40B4-BE49-F238E27FC236}">
                <a16:creationId xmlns:a16="http://schemas.microsoft.com/office/drawing/2014/main" xmlns="" id="{924E0002-6860-450C-9FEC-5A9341DF55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CC03455-2832-44DD-9859-16DED008DE69}"/>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98432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DE1A3E-F948-4841-A391-B63F7F95A97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F5A9312B-51A5-46D4-85BD-E6E378638A6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82CA47A-902E-4352-B869-B7F4837BC8D5}"/>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5" name="Segnaposto piè di pagina 4">
            <a:extLst>
              <a:ext uri="{FF2B5EF4-FFF2-40B4-BE49-F238E27FC236}">
                <a16:creationId xmlns:a16="http://schemas.microsoft.com/office/drawing/2014/main" xmlns="" id="{322E0627-1C5D-4179-B61A-02443CF3F9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7870E70A-C78C-48A1-93C8-A375A8AB8309}"/>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66541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3AAA956-70B3-4A9F-AEC0-55E5701C4C0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A0F5EE88-2644-4C28-863A-7728A43165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9989DB7F-2C90-48FD-B6F9-BC1850E452E5}"/>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5" name="Segnaposto piè di pagina 4">
            <a:extLst>
              <a:ext uri="{FF2B5EF4-FFF2-40B4-BE49-F238E27FC236}">
                <a16:creationId xmlns:a16="http://schemas.microsoft.com/office/drawing/2014/main" xmlns="" id="{B4AE68A2-B36F-4B05-A6FC-AEE0497BE3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EED54ED-CA16-426C-8D58-320528D98EA1}"/>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300501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27A80DF-96C4-4A64-BC40-EE14A25D404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4347809-986E-454D-8892-CF871B65517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B11C87C-B146-4CED-B178-A3FFD3CAC0C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6C690335-A1FC-46CD-8F5D-8753DDF3D45B}"/>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6" name="Segnaposto piè di pagina 5">
            <a:extLst>
              <a:ext uri="{FF2B5EF4-FFF2-40B4-BE49-F238E27FC236}">
                <a16:creationId xmlns:a16="http://schemas.microsoft.com/office/drawing/2014/main" xmlns="" id="{04B9D1F1-7AFA-446E-9CD5-3191C392612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8313320-3766-4110-8778-D18657CDB241}"/>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395875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436152-D629-41BA-99D9-66839AD40BE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E5F9F9C-219D-4D26-ACF4-157A626B1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BC64B632-FC29-419F-B402-76FC71CD20E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CE25229D-CEC6-411E-BC48-13C60D7F0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BC744472-96D8-4600-B7F2-AEB5D9F3EE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CF955189-95EF-49AE-BFD9-D963B1B9B7BF}"/>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8" name="Segnaposto piè di pagina 7">
            <a:extLst>
              <a:ext uri="{FF2B5EF4-FFF2-40B4-BE49-F238E27FC236}">
                <a16:creationId xmlns:a16="http://schemas.microsoft.com/office/drawing/2014/main" xmlns="" id="{55689718-7676-458F-8CFF-34AC71A95B4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8CBB7B64-E2C4-4A94-96CB-28A62D3F16EA}"/>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3119129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FB326BD-F880-4E6B-A2EB-34C04CD1970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E0844171-653A-405E-8F3F-A68D55FDD29B}"/>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4" name="Segnaposto piè di pagina 3">
            <a:extLst>
              <a:ext uri="{FF2B5EF4-FFF2-40B4-BE49-F238E27FC236}">
                <a16:creationId xmlns:a16="http://schemas.microsoft.com/office/drawing/2014/main" xmlns="" id="{65BBEC48-0282-4C51-883D-8043AAC7E78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B3C33CC2-026D-4ED3-B257-DC7E50D73DD5}"/>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266533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C126C0E-753F-4A0D-98EE-65F238FBFDEF}"/>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3" name="Segnaposto piè di pagina 2">
            <a:extLst>
              <a:ext uri="{FF2B5EF4-FFF2-40B4-BE49-F238E27FC236}">
                <a16:creationId xmlns:a16="http://schemas.microsoft.com/office/drawing/2014/main" xmlns="" id="{CC166061-1E60-42CA-82EF-4CE0F8EB74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EF2E2857-D677-453F-B3C7-DF7DEA024FC0}"/>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370541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7F1D831-FCDA-458E-92C6-391403CB00A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5324F0A-EF31-44C2-AEA3-4F000F511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450D26B3-DC73-46FF-8F85-60F2ADA6E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046810E-D0FF-4987-849F-CE4064BE35CF}"/>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6" name="Segnaposto piè di pagina 5">
            <a:extLst>
              <a:ext uri="{FF2B5EF4-FFF2-40B4-BE49-F238E27FC236}">
                <a16:creationId xmlns:a16="http://schemas.microsoft.com/office/drawing/2014/main" xmlns="" id="{5FA53683-0A9E-45CE-B688-19E64F7FB3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A02C63B-4EF4-449A-ACAF-6B83A491306F}"/>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359116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1DDD8BB-28D8-4695-8C3B-6C8404C2844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AC06964A-57C2-4DFF-9A1B-C8D1DFE954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2A80C8C4-7996-4D33-A7CE-3B46E540F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381F045D-6047-4922-9F86-8D1A56132595}"/>
              </a:ext>
            </a:extLst>
          </p:cNvPr>
          <p:cNvSpPr>
            <a:spLocks noGrp="1"/>
          </p:cNvSpPr>
          <p:nvPr>
            <p:ph type="dt" sz="half" idx="10"/>
          </p:nvPr>
        </p:nvSpPr>
        <p:spPr/>
        <p:txBody>
          <a:bodyPr/>
          <a:lstStyle/>
          <a:p>
            <a:fld id="{79127E6F-DEE8-486D-8892-DC9FA30DCD0E}" type="datetimeFigureOut">
              <a:rPr lang="it-IT" smtClean="0"/>
              <a:pPr/>
              <a:t>19/10/2020</a:t>
            </a:fld>
            <a:endParaRPr lang="it-IT"/>
          </a:p>
        </p:txBody>
      </p:sp>
      <p:sp>
        <p:nvSpPr>
          <p:cNvPr id="6" name="Segnaposto piè di pagina 5">
            <a:extLst>
              <a:ext uri="{FF2B5EF4-FFF2-40B4-BE49-F238E27FC236}">
                <a16:creationId xmlns:a16="http://schemas.microsoft.com/office/drawing/2014/main" xmlns="" id="{63E2F583-16E8-4DF0-BE18-DAB58D5550D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425BA695-410B-40AE-940A-EC483A8A35EE}"/>
              </a:ext>
            </a:extLst>
          </p:cNvPr>
          <p:cNvSpPr>
            <a:spLocks noGrp="1"/>
          </p:cNvSpPr>
          <p:nvPr>
            <p:ph type="sldNum" sz="quarter" idx="12"/>
          </p:nvPr>
        </p:nvSpPr>
        <p:spPr/>
        <p:txBody>
          <a:body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337004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A4CFD02-BB0A-4B73-8180-6D2AC6C68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A1DC7410-0AD4-478D-AC76-75B6B6954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D02C20C-C209-444C-8602-391A1B041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27E6F-DEE8-486D-8892-DC9FA30DCD0E}" type="datetimeFigureOut">
              <a:rPr lang="it-IT" smtClean="0"/>
              <a:pPr/>
              <a:t>19/10/2020</a:t>
            </a:fld>
            <a:endParaRPr lang="it-IT"/>
          </a:p>
        </p:txBody>
      </p:sp>
      <p:sp>
        <p:nvSpPr>
          <p:cNvPr id="5" name="Segnaposto piè di pagina 4">
            <a:extLst>
              <a:ext uri="{FF2B5EF4-FFF2-40B4-BE49-F238E27FC236}">
                <a16:creationId xmlns:a16="http://schemas.microsoft.com/office/drawing/2014/main" xmlns="" id="{9D01286F-CCD6-4D28-A3C5-1799A8FAE5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19798E6F-6623-4887-86FF-E0B09CF92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3F440-3B53-4727-A457-6006D43C5013}" type="slidenum">
              <a:rPr lang="it-IT" smtClean="0"/>
              <a:pPr/>
              <a:t>‹N›</a:t>
            </a:fld>
            <a:endParaRPr lang="it-IT"/>
          </a:p>
        </p:txBody>
      </p:sp>
    </p:spTree>
    <p:extLst>
      <p:ext uri="{BB962C8B-B14F-4D97-AF65-F5344CB8AC3E}">
        <p14:creationId xmlns:p14="http://schemas.microsoft.com/office/powerpoint/2010/main" xmlns="" val="20628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21BD8E6-175A-4948-AD85-5F24FCF16AA5}"/>
              </a:ext>
            </a:extLst>
          </p:cNvPr>
          <p:cNvSpPr>
            <a:spLocks noGrp="1"/>
          </p:cNvSpPr>
          <p:nvPr>
            <p:ph type="ctrTitle"/>
          </p:nvPr>
        </p:nvSpPr>
        <p:spPr>
          <a:xfrm>
            <a:off x="1524000" y="1773238"/>
            <a:ext cx="9144000" cy="1655762"/>
          </a:xfrm>
        </p:spPr>
        <p:txBody>
          <a:bodyPr>
            <a:noAutofit/>
          </a:bodyPr>
          <a:lstStyle/>
          <a:p>
            <a:r>
              <a:rPr lang="it-IT" sz="4800" b="1" dirty="0">
                <a:latin typeface="+mn-lt"/>
              </a:rPr>
              <a:t>IL MERCATO DELLA REVISIONE VEICOLI IN TEMPI DI COVID-19</a:t>
            </a:r>
          </a:p>
        </p:txBody>
      </p:sp>
      <p:pic>
        <p:nvPicPr>
          <p:cNvPr id="5" name="Immagine 4">
            <a:extLst>
              <a:ext uri="{FF2B5EF4-FFF2-40B4-BE49-F238E27FC236}">
                <a16:creationId xmlns:a16="http://schemas.microsoft.com/office/drawing/2014/main" xmlns="" id="{F16EC731-A88E-4884-A8AE-7C128D08196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96156" y="413046"/>
            <a:ext cx="3599688" cy="899160"/>
          </a:xfrm>
          <a:prstGeom prst="rect">
            <a:avLst/>
          </a:prstGeom>
        </p:spPr>
      </p:pic>
      <p:sp>
        <p:nvSpPr>
          <p:cNvPr id="7" name="Sottotitolo 6">
            <a:extLst>
              <a:ext uri="{FF2B5EF4-FFF2-40B4-BE49-F238E27FC236}">
                <a16:creationId xmlns:a16="http://schemas.microsoft.com/office/drawing/2014/main" xmlns="" id="{A3148F80-5378-43C5-8D87-7A05FAC6F091}"/>
              </a:ext>
            </a:extLst>
          </p:cNvPr>
          <p:cNvSpPr>
            <a:spLocks noGrp="1"/>
          </p:cNvSpPr>
          <p:nvPr>
            <p:ph type="subTitle" idx="1"/>
          </p:nvPr>
        </p:nvSpPr>
        <p:spPr/>
        <p:txBody>
          <a:bodyPr>
            <a:normAutofit lnSpcReduction="10000"/>
          </a:bodyPr>
          <a:lstStyle/>
          <a:p>
            <a:r>
              <a:rPr lang="it-IT" sz="2400" dirty="0"/>
              <a:t>I numeri di mercato durante la pandemia dimostrano in modo inequivocabile che l’adeguamento ISTAT della tariffa ministeriale non è più procrastinabile.</a:t>
            </a:r>
          </a:p>
          <a:p>
            <a:r>
              <a:rPr lang="it-IT" sz="1800" i="1" dirty="0">
                <a:highlight>
                  <a:srgbClr val="FFFF00"/>
                </a:highlight>
              </a:rPr>
              <a:t>(ma se non volete sprofondare nel caos tra due anni, non limitatevi a chiedere solo un adeguamento) </a:t>
            </a:r>
          </a:p>
        </p:txBody>
      </p:sp>
    </p:spTree>
    <p:extLst>
      <p:ext uri="{BB962C8B-B14F-4D97-AF65-F5344CB8AC3E}">
        <p14:creationId xmlns:p14="http://schemas.microsoft.com/office/powerpoint/2010/main" xmlns="" val="69182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B7F00454-0801-4A35-8779-A0C732A197A2}"/>
              </a:ext>
            </a:extLst>
          </p:cNvPr>
          <p:cNvSpPr txBox="1">
            <a:spLocks/>
          </p:cNvSpPr>
          <p:nvPr/>
        </p:nvSpPr>
        <p:spPr>
          <a:xfrm>
            <a:off x="704603" y="602100"/>
            <a:ext cx="10782794" cy="515195"/>
          </a:xfrm>
          <a:prstGeom prst="rect">
            <a:avLst/>
          </a:prstGeom>
        </p:spPr>
        <p:txBody>
          <a:bodyPr wrap="square"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it-IT" sz="2800" dirty="0">
                <a:latin typeface="+mn-lt"/>
              </a:rPr>
              <a:t>Conclusioni: avete solo due opportunità di sopravvivenza</a:t>
            </a:r>
          </a:p>
        </p:txBody>
      </p:sp>
      <p:sp>
        <p:nvSpPr>
          <p:cNvPr id="5" name="CasellaDiTesto 4">
            <a:extLst>
              <a:ext uri="{FF2B5EF4-FFF2-40B4-BE49-F238E27FC236}">
                <a16:creationId xmlns:a16="http://schemas.microsoft.com/office/drawing/2014/main" xmlns="" id="{87AE3AB2-72C4-46B4-BD87-07D94750EBB3}"/>
              </a:ext>
            </a:extLst>
          </p:cNvPr>
          <p:cNvSpPr txBox="1"/>
          <p:nvPr/>
        </p:nvSpPr>
        <p:spPr>
          <a:xfrm>
            <a:off x="1207229" y="2218422"/>
            <a:ext cx="9777543" cy="2554545"/>
          </a:xfrm>
          <a:prstGeom prst="rect">
            <a:avLst/>
          </a:prstGeom>
          <a:noFill/>
        </p:spPr>
        <p:txBody>
          <a:bodyPr wrap="square">
            <a:spAutoFit/>
          </a:bodyPr>
          <a:lstStyle/>
          <a:p>
            <a:pPr algn="ctr"/>
            <a:r>
              <a:rPr lang="it-IT" sz="4000" dirty="0">
                <a:latin typeface="+mn-lt"/>
              </a:rPr>
              <a:t>1) Esigete un adeguamento ISTAT equo </a:t>
            </a:r>
          </a:p>
          <a:p>
            <a:pPr algn="ctr"/>
            <a:endParaRPr lang="it-IT" sz="4000" dirty="0">
              <a:latin typeface="+mn-lt"/>
            </a:endParaRPr>
          </a:p>
          <a:p>
            <a:pPr algn="ctr"/>
            <a:r>
              <a:rPr lang="it-IT" sz="4000" dirty="0"/>
              <a:t>2) Pretendet</a:t>
            </a:r>
            <a:r>
              <a:rPr lang="it-IT" sz="4000" dirty="0">
                <a:latin typeface="+mn-lt"/>
              </a:rPr>
              <a:t>e il ritorno allo status quo ante Covid-19 delle scadenze delle revisioni.</a:t>
            </a:r>
            <a:endParaRPr lang="it-IT" sz="4000" dirty="0"/>
          </a:p>
        </p:txBody>
      </p:sp>
    </p:spTree>
    <p:extLst>
      <p:ext uri="{BB962C8B-B14F-4D97-AF65-F5344CB8AC3E}">
        <p14:creationId xmlns:p14="http://schemas.microsoft.com/office/powerpoint/2010/main" xmlns="" val="409533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76E17E8-18DC-4350-A679-CED69641D4B7}"/>
              </a:ext>
            </a:extLst>
          </p:cNvPr>
          <p:cNvSpPr>
            <a:spLocks noGrp="1"/>
          </p:cNvSpPr>
          <p:nvPr>
            <p:ph type="title"/>
          </p:nvPr>
        </p:nvSpPr>
        <p:spPr>
          <a:xfrm>
            <a:off x="838200" y="643906"/>
            <a:ext cx="10515600" cy="816904"/>
          </a:xfrm>
        </p:spPr>
        <p:txBody>
          <a:bodyPr>
            <a:normAutofit/>
          </a:bodyPr>
          <a:lstStyle/>
          <a:p>
            <a:r>
              <a:rPr lang="it-IT" sz="2800" dirty="0">
                <a:latin typeface="+mn-lt"/>
              </a:rPr>
              <a:t>Perché ORV ha chiuso? </a:t>
            </a:r>
          </a:p>
        </p:txBody>
      </p:sp>
      <p:sp>
        <p:nvSpPr>
          <p:cNvPr id="3" name="CasellaDiTesto 2">
            <a:extLst>
              <a:ext uri="{FF2B5EF4-FFF2-40B4-BE49-F238E27FC236}">
                <a16:creationId xmlns:a16="http://schemas.microsoft.com/office/drawing/2014/main" xmlns="" id="{640A4AE7-15EB-45D0-A8B3-A251688226E6}"/>
              </a:ext>
            </a:extLst>
          </p:cNvPr>
          <p:cNvSpPr txBox="1"/>
          <p:nvPr/>
        </p:nvSpPr>
        <p:spPr>
          <a:xfrm>
            <a:off x="838200" y="1862254"/>
            <a:ext cx="10216662" cy="3693319"/>
          </a:xfrm>
          <a:prstGeom prst="rect">
            <a:avLst/>
          </a:prstGeom>
          <a:noFill/>
        </p:spPr>
        <p:txBody>
          <a:bodyPr wrap="square" rtlCol="0">
            <a:spAutoFit/>
          </a:bodyPr>
          <a:lstStyle/>
          <a:p>
            <a:pPr algn="just"/>
            <a:r>
              <a:rPr lang="it-IT" dirty="0"/>
              <a:t>Non ho mai avuto modo di spiegare perché ho chiuso ORV.</a:t>
            </a:r>
          </a:p>
          <a:p>
            <a:pPr algn="just"/>
            <a:endParaRPr lang="it-IT" dirty="0"/>
          </a:p>
          <a:p>
            <a:pPr algn="just"/>
            <a:r>
              <a:rPr lang="it-IT" dirty="0"/>
              <a:t>In estrema sintesi, l’ho fatto per due motivi: uno economico e uno deontologico.</a:t>
            </a:r>
          </a:p>
          <a:p>
            <a:pPr algn="just"/>
            <a:endParaRPr lang="it-IT" dirty="0"/>
          </a:p>
          <a:p>
            <a:pPr algn="just"/>
            <a:r>
              <a:rPr lang="it-IT" dirty="0"/>
              <a:t>Economicamente, dopo cinque anni ORV aveva raggiunto a fatica il punto di pareggio ma era evidente che non sarebbe mai andato oltre quel livello anzi, di fatto è stato sufficiente un semplice budget a fine 2019 (per il 2020) per capire che le cose sarebbero peggiorate inevitabilmente, riportando il bilancio in perdita.</a:t>
            </a:r>
          </a:p>
          <a:p>
            <a:pPr algn="just"/>
            <a:endParaRPr lang="it-IT" dirty="0"/>
          </a:p>
          <a:p>
            <a:pPr algn="just"/>
            <a:r>
              <a:rPr lang="it-IT" dirty="0"/>
              <a:t>Deontologicamente ho gettato la spugna di fronte all’evidente fallimento degli obiettivi che mi ero prefissato. Per cinque anni ho assistito a un costante e progressivo declino del mercato e a nulla servivano i ripetuti allarmi che vi mandavo. Per chiarezza, la responsabilità maggiore la attribuisco allo Stato e alle sue istituzioni preposte. Ciò detto, gli operatori del settore e gli utenti hanno certamente la loro parte di colpa se la revisione veicoli ha raggiunto un livello di degrado elevato. </a:t>
            </a:r>
          </a:p>
        </p:txBody>
      </p:sp>
    </p:spTree>
    <p:extLst>
      <p:ext uri="{BB962C8B-B14F-4D97-AF65-F5344CB8AC3E}">
        <p14:creationId xmlns:p14="http://schemas.microsoft.com/office/powerpoint/2010/main" xmlns="" val="31671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76E17E8-18DC-4350-A679-CED69641D4B7}"/>
              </a:ext>
            </a:extLst>
          </p:cNvPr>
          <p:cNvSpPr>
            <a:spLocks noGrp="1"/>
          </p:cNvSpPr>
          <p:nvPr>
            <p:ph type="title"/>
          </p:nvPr>
        </p:nvSpPr>
        <p:spPr>
          <a:xfrm>
            <a:off x="838200" y="643906"/>
            <a:ext cx="10515600" cy="816904"/>
          </a:xfrm>
        </p:spPr>
        <p:txBody>
          <a:bodyPr>
            <a:normAutofit/>
          </a:bodyPr>
          <a:lstStyle/>
          <a:p>
            <a:r>
              <a:rPr lang="it-IT" sz="2800" dirty="0">
                <a:latin typeface="+mn-lt"/>
              </a:rPr>
              <a:t>ORV può tornare? Allo stato attuale, purtroppo no</a:t>
            </a:r>
          </a:p>
        </p:txBody>
      </p:sp>
      <p:sp>
        <p:nvSpPr>
          <p:cNvPr id="3" name="CasellaDiTesto 2">
            <a:extLst>
              <a:ext uri="{FF2B5EF4-FFF2-40B4-BE49-F238E27FC236}">
                <a16:creationId xmlns:a16="http://schemas.microsoft.com/office/drawing/2014/main" xmlns="" id="{640A4AE7-15EB-45D0-A8B3-A251688226E6}"/>
              </a:ext>
            </a:extLst>
          </p:cNvPr>
          <p:cNvSpPr txBox="1"/>
          <p:nvPr/>
        </p:nvSpPr>
        <p:spPr>
          <a:xfrm>
            <a:off x="838200" y="1862254"/>
            <a:ext cx="9844668" cy="3970318"/>
          </a:xfrm>
          <a:prstGeom prst="rect">
            <a:avLst/>
          </a:prstGeom>
          <a:noFill/>
        </p:spPr>
        <p:txBody>
          <a:bodyPr wrap="square" rtlCol="0">
            <a:spAutoFit/>
          </a:bodyPr>
          <a:lstStyle/>
          <a:p>
            <a:pPr algn="just"/>
            <a:r>
              <a:rPr lang="it-IT" dirty="0"/>
              <a:t>QuattroDueDue si basa su algoritmi che lavorano solo se i dati statistici sono affidabili e le serie storiche non vengono stravolte.</a:t>
            </a:r>
          </a:p>
          <a:p>
            <a:pPr algn="just"/>
            <a:endParaRPr lang="it-IT" dirty="0"/>
          </a:p>
          <a:p>
            <a:pPr algn="just"/>
            <a:r>
              <a:rPr lang="it-IT" dirty="0"/>
              <a:t>Purtroppo la situazione generatasi con il lockdown e le proroghe decise dal Governo renderebbe falsata qualsiasi tipo di analisi, soprattutto quelle di natura predittiva e previsionale.</a:t>
            </a:r>
          </a:p>
          <a:p>
            <a:pPr algn="just"/>
            <a:endParaRPr lang="it-IT" dirty="0"/>
          </a:p>
          <a:p>
            <a:pPr algn="just"/>
            <a:r>
              <a:rPr lang="it-IT" dirty="0"/>
              <a:t>Il blog è nato come veicolo di comunicazione e confronto col mercato. Per cinque anni i temi da affrontare e gli argomenti da discutere erano molteplici; bastava scegliere.</a:t>
            </a:r>
          </a:p>
          <a:p>
            <a:pPr algn="just"/>
            <a:r>
              <a:rPr lang="it-IT" dirty="0"/>
              <a:t>Oggi, di cosa potrei parlare?</a:t>
            </a:r>
          </a:p>
          <a:p>
            <a:pPr algn="just"/>
            <a:r>
              <a:rPr lang="it-IT" dirty="0"/>
              <a:t>I dati non ci sono e quelli disponibili sono inaffidabili; lo Stato è più assente che mai; i centri hanno come giusta preoccupazione la sopravvivenza e nessuno parla più di revisioni facili (fortunatamente neppure di sconti e omaggi). </a:t>
            </a:r>
          </a:p>
          <a:p>
            <a:pPr algn="just"/>
            <a:r>
              <a:rPr lang="it-IT" dirty="0"/>
              <a:t>La finalità «moralizzatrice» del blog è morta col Covid-19 e oggi non me la sentirei di fare il censore di chi deve scegliere tra chiudere o sopravvivere.</a:t>
            </a:r>
          </a:p>
        </p:txBody>
      </p:sp>
    </p:spTree>
    <p:extLst>
      <p:ext uri="{BB962C8B-B14F-4D97-AF65-F5344CB8AC3E}">
        <p14:creationId xmlns:p14="http://schemas.microsoft.com/office/powerpoint/2010/main" xmlns="" val="162342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6AA4556-4D2B-43E5-8F5D-5791EAA06B0A}"/>
              </a:ext>
            </a:extLst>
          </p:cNvPr>
          <p:cNvSpPr>
            <a:spLocks noGrp="1"/>
          </p:cNvSpPr>
          <p:nvPr>
            <p:ph type="title"/>
          </p:nvPr>
        </p:nvSpPr>
        <p:spPr>
          <a:xfrm>
            <a:off x="838200" y="2766218"/>
            <a:ext cx="10515600" cy="1325563"/>
          </a:xfrm>
        </p:spPr>
        <p:txBody>
          <a:bodyPr/>
          <a:lstStyle/>
          <a:p>
            <a:pPr algn="ctr"/>
            <a:r>
              <a:rPr lang="it-IT" b="1" dirty="0">
                <a:latin typeface="+mn-lt"/>
              </a:rPr>
              <a:t>Grazie per l’attenzione</a:t>
            </a:r>
          </a:p>
        </p:txBody>
      </p:sp>
    </p:spTree>
    <p:extLst>
      <p:ext uri="{BB962C8B-B14F-4D97-AF65-F5344CB8AC3E}">
        <p14:creationId xmlns:p14="http://schemas.microsoft.com/office/powerpoint/2010/main" xmlns="" val="199463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BA129E2-94EC-4D5D-B523-1071ACFA9C49}"/>
              </a:ext>
            </a:extLst>
          </p:cNvPr>
          <p:cNvSpPr>
            <a:spLocks noGrp="1"/>
          </p:cNvSpPr>
          <p:nvPr>
            <p:ph type="title"/>
          </p:nvPr>
        </p:nvSpPr>
        <p:spPr>
          <a:xfrm>
            <a:off x="838200" y="365126"/>
            <a:ext cx="10515600" cy="671938"/>
          </a:xfrm>
        </p:spPr>
        <p:txBody>
          <a:bodyPr>
            <a:normAutofit/>
          </a:bodyPr>
          <a:lstStyle/>
          <a:p>
            <a:r>
              <a:rPr lang="it-IT" sz="2800" dirty="0">
                <a:latin typeface="+mn-lt"/>
              </a:rPr>
              <a:t>Una questione di vita o di morte</a:t>
            </a:r>
          </a:p>
        </p:txBody>
      </p:sp>
      <p:sp>
        <p:nvSpPr>
          <p:cNvPr id="4" name="Sottotitolo 2">
            <a:extLst>
              <a:ext uri="{FF2B5EF4-FFF2-40B4-BE49-F238E27FC236}">
                <a16:creationId xmlns:a16="http://schemas.microsoft.com/office/drawing/2014/main" xmlns="" id="{298D7CE5-DBC4-45D1-A46C-34D0386ACDCE}"/>
              </a:ext>
            </a:extLst>
          </p:cNvPr>
          <p:cNvSpPr txBox="1">
            <a:spLocks/>
          </p:cNvSpPr>
          <p:nvPr/>
        </p:nvSpPr>
        <p:spPr>
          <a:xfrm>
            <a:off x="838200" y="1166580"/>
            <a:ext cx="10515599" cy="4802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000" dirty="0"/>
              <a:t>L’adeguamento ISTAT non è più e solo una questione di anni trascorsi da quando la tariffa attuale è entrata in vigore.</a:t>
            </a:r>
          </a:p>
          <a:p>
            <a:pPr algn="just"/>
            <a:r>
              <a:rPr lang="it-IT" sz="2000" dirty="0"/>
              <a:t>Non è più neppure una questione legata al numero eccessivo di centri o alle forme di concorrenza sleale che vanno dalla revisione facile agli sconti e omaggi di varia natura. </a:t>
            </a:r>
          </a:p>
          <a:p>
            <a:pPr algn="just"/>
            <a:r>
              <a:rPr lang="it-IT" sz="2000" dirty="0">
                <a:highlight>
                  <a:srgbClr val="FFFF00"/>
                </a:highlight>
              </a:rPr>
              <a:t>ESIGERE UN ADEGUAMENTO/AUMENTO CONGRUO E COERENTE CON IL PRINCIPIO DELL’EQUO UTILE E’ UNA QUESTIONE DI SOPRAVVIVENZA ECONOMICA MA SOPRATTUTTO FINANZIARIA.</a:t>
            </a:r>
          </a:p>
          <a:p>
            <a:pPr algn="just"/>
            <a:r>
              <a:rPr lang="it-IT" sz="2000" dirty="0"/>
              <a:t>Il lockdown iniziato a metà febbraio e terminato a maggio ha creato una voragine a livello di conto economico che non potrà venire colmata nella seconda metà dell’anno e che, anzi, potrebbe peggiorare in caso di un nuovo lockdown.</a:t>
            </a:r>
          </a:p>
          <a:p>
            <a:pPr algn="just"/>
            <a:r>
              <a:rPr lang="it-IT" sz="2000" dirty="0"/>
              <a:t>Ciò che però è veramente critico e drammatico è la questione finanziaria che vi si prospetta: le proroghe delle revisioni, oltre a creare confusione ai centri e all’utenza, hanno posto le premesse per una crisi di liquidità ricorrente ogni anno pari.</a:t>
            </a:r>
          </a:p>
          <a:p>
            <a:pPr algn="just"/>
            <a:r>
              <a:rPr lang="it-IT" sz="2000" dirty="0">
                <a:highlight>
                  <a:srgbClr val="FFFF00"/>
                </a:highlight>
              </a:rPr>
              <a:t>E’ IMPERATIVO CHE LE SCADENZE DELLE REVISIONI DEL 2020 TORNINO PER DECRETO MINISTERIALE ALLO STATO ORIGINALE SE VOLETE EVITARE IL CAOS TOTALE NEL 2022.  </a:t>
            </a:r>
          </a:p>
          <a:p>
            <a:pPr algn="just"/>
            <a:endParaRPr lang="it-IT" sz="2000" dirty="0"/>
          </a:p>
          <a:p>
            <a:pPr algn="just"/>
            <a:endParaRPr lang="it-IT" sz="2000" dirty="0"/>
          </a:p>
        </p:txBody>
      </p:sp>
    </p:spTree>
    <p:extLst>
      <p:ext uri="{BB962C8B-B14F-4D97-AF65-F5344CB8AC3E}">
        <p14:creationId xmlns:p14="http://schemas.microsoft.com/office/powerpoint/2010/main" xmlns="" val="129660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F78EA743-0F66-49F3-AC00-B69C17E33C05}"/>
              </a:ext>
            </a:extLst>
          </p:cNvPr>
          <p:cNvPicPr>
            <a:picLocks noChangeAspect="1"/>
          </p:cNvPicPr>
          <p:nvPr/>
        </p:nvPicPr>
        <p:blipFill>
          <a:blip r:embed="rId2"/>
          <a:stretch>
            <a:fillRect/>
          </a:stretch>
        </p:blipFill>
        <p:spPr>
          <a:xfrm>
            <a:off x="0" y="1058786"/>
            <a:ext cx="12192000" cy="3847171"/>
          </a:xfrm>
          <a:prstGeom prst="rect">
            <a:avLst/>
          </a:prstGeom>
        </p:spPr>
      </p:pic>
      <p:sp>
        <p:nvSpPr>
          <p:cNvPr id="5" name="CasellaDiTesto 4">
            <a:extLst>
              <a:ext uri="{FF2B5EF4-FFF2-40B4-BE49-F238E27FC236}">
                <a16:creationId xmlns:a16="http://schemas.microsoft.com/office/drawing/2014/main" xmlns="" id="{81DA8125-6D55-4FBF-BD5F-39EA0EA11E86}"/>
              </a:ext>
            </a:extLst>
          </p:cNvPr>
          <p:cNvSpPr txBox="1"/>
          <p:nvPr/>
        </p:nvSpPr>
        <p:spPr>
          <a:xfrm>
            <a:off x="347547" y="5461781"/>
            <a:ext cx="11496907" cy="923330"/>
          </a:xfrm>
          <a:prstGeom prst="rect">
            <a:avLst/>
          </a:prstGeom>
          <a:noFill/>
        </p:spPr>
        <p:txBody>
          <a:bodyPr wrap="square" rtlCol="0">
            <a:spAutoFit/>
          </a:bodyPr>
          <a:lstStyle/>
          <a:p>
            <a:pPr algn="just"/>
            <a:r>
              <a:rPr lang="it-IT" dirty="0"/>
              <a:t>NB: le stime non considerano l’effetto sui volumi derivante dal calo dell’immatricolato e del radiato nel 2020 e, pertanto, sono verosimilmente inferiori ai volumi di revisionato che risulterebbero da un calcolo più approfondito che misuri il reale impatto delle mancate sostituzioni sul parco circolante di età superiore ai quattro anni.</a:t>
            </a:r>
          </a:p>
        </p:txBody>
      </p:sp>
      <p:sp>
        <p:nvSpPr>
          <p:cNvPr id="7" name="Titolo 1">
            <a:extLst>
              <a:ext uri="{FF2B5EF4-FFF2-40B4-BE49-F238E27FC236}">
                <a16:creationId xmlns:a16="http://schemas.microsoft.com/office/drawing/2014/main" xmlns="" id="{80ED1B03-A27D-4557-8FD5-2714DB66D8C7}"/>
              </a:ext>
            </a:extLst>
          </p:cNvPr>
          <p:cNvSpPr txBox="1">
            <a:spLocks/>
          </p:cNvSpPr>
          <p:nvPr/>
        </p:nvSpPr>
        <p:spPr>
          <a:xfrm>
            <a:off x="760022" y="434831"/>
            <a:ext cx="10782794" cy="515195"/>
          </a:xfrm>
          <a:prstGeom prst="rect">
            <a:avLst/>
          </a:prstGeom>
        </p:spPr>
        <p:txBody>
          <a:bodyPr wrap="square"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it-IT" sz="2800" dirty="0">
                <a:latin typeface="+mn-lt"/>
              </a:rPr>
              <a:t>2020: poteva essere un anno eccezionale…..poteva</a:t>
            </a:r>
          </a:p>
        </p:txBody>
      </p:sp>
      <p:sp>
        <p:nvSpPr>
          <p:cNvPr id="2" name="Freccia in su 1">
            <a:extLst>
              <a:ext uri="{FF2B5EF4-FFF2-40B4-BE49-F238E27FC236}">
                <a16:creationId xmlns:a16="http://schemas.microsoft.com/office/drawing/2014/main" xmlns="" id="{317F1EB6-58F0-42FD-A901-B8164B939DBA}"/>
              </a:ext>
            </a:extLst>
          </p:cNvPr>
          <p:cNvSpPr/>
          <p:nvPr/>
        </p:nvSpPr>
        <p:spPr>
          <a:xfrm>
            <a:off x="7370956" y="4955559"/>
            <a:ext cx="479502" cy="31896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reccia in su 2">
            <a:extLst>
              <a:ext uri="{FF2B5EF4-FFF2-40B4-BE49-F238E27FC236}">
                <a16:creationId xmlns:a16="http://schemas.microsoft.com/office/drawing/2014/main" xmlns="" id="{CCD146ED-1CEC-4534-AA54-0804F4F18E26}"/>
              </a:ext>
            </a:extLst>
          </p:cNvPr>
          <p:cNvSpPr/>
          <p:nvPr/>
        </p:nvSpPr>
        <p:spPr>
          <a:xfrm>
            <a:off x="11509915" y="4963814"/>
            <a:ext cx="479502" cy="31896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40817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xmlns="" id="{8187FBEE-AB4B-438E-817F-CA2282BC18A4}"/>
              </a:ext>
            </a:extLst>
          </p:cNvPr>
          <p:cNvSpPr txBox="1">
            <a:spLocks/>
          </p:cNvSpPr>
          <p:nvPr/>
        </p:nvSpPr>
        <p:spPr>
          <a:xfrm>
            <a:off x="760022" y="434831"/>
            <a:ext cx="10782794" cy="515195"/>
          </a:xfrm>
          <a:prstGeom prst="rect">
            <a:avLst/>
          </a:prstGeom>
        </p:spPr>
        <p:txBody>
          <a:bodyPr wrap="square"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it-IT" sz="2800" dirty="0">
                <a:latin typeface="+mn-lt"/>
              </a:rPr>
              <a:t>96 giorni di lockdown hanno creato una voragine nei volumi</a:t>
            </a:r>
          </a:p>
        </p:txBody>
      </p:sp>
      <p:pic>
        <p:nvPicPr>
          <p:cNvPr id="3" name="Immagine 2">
            <a:extLst>
              <a:ext uri="{FF2B5EF4-FFF2-40B4-BE49-F238E27FC236}">
                <a16:creationId xmlns:a16="http://schemas.microsoft.com/office/drawing/2014/main" xmlns="" id="{ABAA9F7D-228C-4668-ABC7-532948883F37}"/>
              </a:ext>
            </a:extLst>
          </p:cNvPr>
          <p:cNvPicPr>
            <a:picLocks noChangeAspect="1"/>
          </p:cNvPicPr>
          <p:nvPr/>
        </p:nvPicPr>
        <p:blipFill>
          <a:blip r:embed="rId2"/>
          <a:stretch>
            <a:fillRect/>
          </a:stretch>
        </p:blipFill>
        <p:spPr>
          <a:xfrm>
            <a:off x="760022" y="1114352"/>
            <a:ext cx="10460135" cy="5308817"/>
          </a:xfrm>
          <a:prstGeom prst="rect">
            <a:avLst/>
          </a:prstGeom>
        </p:spPr>
      </p:pic>
      <p:sp>
        <p:nvSpPr>
          <p:cNvPr id="4" name="Rettangolo 3">
            <a:extLst>
              <a:ext uri="{FF2B5EF4-FFF2-40B4-BE49-F238E27FC236}">
                <a16:creationId xmlns:a16="http://schemas.microsoft.com/office/drawing/2014/main" xmlns="" id="{695B4D68-D693-4B29-BD75-CFCEF2819827}"/>
              </a:ext>
            </a:extLst>
          </p:cNvPr>
          <p:cNvSpPr/>
          <p:nvPr/>
        </p:nvSpPr>
        <p:spPr>
          <a:xfrm>
            <a:off x="9868829" y="5274526"/>
            <a:ext cx="1351328" cy="11709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5136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278D0312-845C-4710-A9F4-5FABA9DDBB04}"/>
              </a:ext>
            </a:extLst>
          </p:cNvPr>
          <p:cNvPicPr>
            <a:picLocks noChangeAspect="1"/>
          </p:cNvPicPr>
          <p:nvPr/>
        </p:nvPicPr>
        <p:blipFill>
          <a:blip r:embed="rId2"/>
          <a:stretch>
            <a:fillRect/>
          </a:stretch>
        </p:blipFill>
        <p:spPr>
          <a:xfrm>
            <a:off x="0" y="1051647"/>
            <a:ext cx="12192000" cy="3431331"/>
          </a:xfrm>
          <a:prstGeom prst="rect">
            <a:avLst/>
          </a:prstGeom>
        </p:spPr>
      </p:pic>
      <p:sp>
        <p:nvSpPr>
          <p:cNvPr id="3" name="Titolo 1">
            <a:extLst>
              <a:ext uri="{FF2B5EF4-FFF2-40B4-BE49-F238E27FC236}">
                <a16:creationId xmlns:a16="http://schemas.microsoft.com/office/drawing/2014/main" xmlns="" id="{248F2C8D-3E8B-4A18-8123-C473B5FA97BC}"/>
              </a:ext>
            </a:extLst>
          </p:cNvPr>
          <p:cNvSpPr txBox="1">
            <a:spLocks/>
          </p:cNvSpPr>
          <p:nvPr/>
        </p:nvSpPr>
        <p:spPr>
          <a:xfrm>
            <a:off x="760022" y="434831"/>
            <a:ext cx="10782794" cy="515195"/>
          </a:xfrm>
          <a:prstGeom prst="rect">
            <a:avLst/>
          </a:prstGeom>
        </p:spPr>
        <p:txBody>
          <a:bodyPr wrap="square"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it-IT" sz="2800" dirty="0">
                <a:latin typeface="+mn-lt"/>
              </a:rPr>
              <a:t>2020: non sareste diventati ricchi, di certo un po’ più sereni</a:t>
            </a:r>
          </a:p>
        </p:txBody>
      </p:sp>
      <p:sp>
        <p:nvSpPr>
          <p:cNvPr id="4" name="Freccia in su 3">
            <a:extLst>
              <a:ext uri="{FF2B5EF4-FFF2-40B4-BE49-F238E27FC236}">
                <a16:creationId xmlns:a16="http://schemas.microsoft.com/office/drawing/2014/main" xmlns="" id="{FCACC14D-5167-4773-A2B1-80C60A9C1987}"/>
              </a:ext>
            </a:extLst>
          </p:cNvPr>
          <p:cNvSpPr/>
          <p:nvPr/>
        </p:nvSpPr>
        <p:spPr>
          <a:xfrm>
            <a:off x="7582830" y="4584599"/>
            <a:ext cx="412595" cy="35683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xmlns="" id="{2B49A3CF-F667-4A79-8280-8455BD85B744}"/>
              </a:ext>
            </a:extLst>
          </p:cNvPr>
          <p:cNvPicPr>
            <a:picLocks noChangeAspect="1"/>
          </p:cNvPicPr>
          <p:nvPr/>
        </p:nvPicPr>
        <p:blipFill>
          <a:blip r:embed="rId3"/>
          <a:stretch>
            <a:fillRect/>
          </a:stretch>
        </p:blipFill>
        <p:spPr>
          <a:xfrm>
            <a:off x="11542816" y="4584599"/>
            <a:ext cx="451143" cy="377985"/>
          </a:xfrm>
          <a:prstGeom prst="rect">
            <a:avLst/>
          </a:prstGeom>
        </p:spPr>
      </p:pic>
    </p:spTree>
    <p:extLst>
      <p:ext uri="{BB962C8B-B14F-4D97-AF65-F5344CB8AC3E}">
        <p14:creationId xmlns:p14="http://schemas.microsoft.com/office/powerpoint/2010/main" xmlns="" val="411648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084512FE-9420-4CBC-B752-5D3AD1CE6431}"/>
              </a:ext>
            </a:extLst>
          </p:cNvPr>
          <p:cNvPicPr>
            <a:picLocks noChangeAspect="1"/>
          </p:cNvPicPr>
          <p:nvPr/>
        </p:nvPicPr>
        <p:blipFill>
          <a:blip r:embed="rId2"/>
          <a:stretch>
            <a:fillRect/>
          </a:stretch>
        </p:blipFill>
        <p:spPr>
          <a:xfrm>
            <a:off x="643467" y="1106722"/>
            <a:ext cx="10905066" cy="5112907"/>
          </a:xfrm>
          <a:prstGeom prst="rect">
            <a:avLst/>
          </a:prstGeom>
        </p:spPr>
      </p:pic>
      <p:sp>
        <p:nvSpPr>
          <p:cNvPr id="4" name="Titolo 1">
            <a:extLst>
              <a:ext uri="{FF2B5EF4-FFF2-40B4-BE49-F238E27FC236}">
                <a16:creationId xmlns:a16="http://schemas.microsoft.com/office/drawing/2014/main" xmlns="" id="{41037010-C2EA-4548-90D0-826C4898F563}"/>
              </a:ext>
            </a:extLst>
          </p:cNvPr>
          <p:cNvSpPr txBox="1">
            <a:spLocks/>
          </p:cNvSpPr>
          <p:nvPr/>
        </p:nvSpPr>
        <p:spPr>
          <a:xfrm>
            <a:off x="760022" y="434831"/>
            <a:ext cx="10782794" cy="515195"/>
          </a:xfrm>
          <a:prstGeom prst="rect">
            <a:avLst/>
          </a:prstGeom>
        </p:spPr>
        <p:txBody>
          <a:bodyPr wrap="square"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it-IT" sz="2800" dirty="0">
                <a:latin typeface="+mn-lt"/>
              </a:rPr>
              <a:t>96 giorni di lockdown hanno creato una voragine nei volumi</a:t>
            </a:r>
          </a:p>
        </p:txBody>
      </p:sp>
      <p:sp>
        <p:nvSpPr>
          <p:cNvPr id="3" name="Rettangolo 2">
            <a:extLst>
              <a:ext uri="{FF2B5EF4-FFF2-40B4-BE49-F238E27FC236}">
                <a16:creationId xmlns:a16="http://schemas.microsoft.com/office/drawing/2014/main" xmlns="" id="{C8B68751-6B16-46C3-8583-E976EDF29A40}"/>
              </a:ext>
            </a:extLst>
          </p:cNvPr>
          <p:cNvSpPr/>
          <p:nvPr/>
        </p:nvSpPr>
        <p:spPr>
          <a:xfrm>
            <a:off x="3579541" y="5140712"/>
            <a:ext cx="1862254" cy="1235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xmlns="" id="{29BC7CB6-44C1-443B-8331-B3707DC99CE0}"/>
              </a:ext>
            </a:extLst>
          </p:cNvPr>
          <p:cNvPicPr>
            <a:picLocks noChangeAspect="1"/>
          </p:cNvPicPr>
          <p:nvPr/>
        </p:nvPicPr>
        <p:blipFill>
          <a:blip r:embed="rId3"/>
          <a:stretch>
            <a:fillRect/>
          </a:stretch>
        </p:blipFill>
        <p:spPr>
          <a:xfrm>
            <a:off x="10404089" y="5102151"/>
            <a:ext cx="1138728" cy="1274174"/>
          </a:xfrm>
          <a:prstGeom prst="rect">
            <a:avLst/>
          </a:prstGeom>
        </p:spPr>
      </p:pic>
    </p:spTree>
    <p:extLst>
      <p:ext uri="{BB962C8B-B14F-4D97-AF65-F5344CB8AC3E}">
        <p14:creationId xmlns:p14="http://schemas.microsoft.com/office/powerpoint/2010/main" xmlns="" val="174488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823C63BF-5046-4463-90BA-293CC031DB41}"/>
              </a:ext>
            </a:extLst>
          </p:cNvPr>
          <p:cNvPicPr>
            <a:picLocks noChangeAspect="1"/>
          </p:cNvPicPr>
          <p:nvPr/>
        </p:nvPicPr>
        <p:blipFill>
          <a:blip r:embed="rId2"/>
          <a:stretch>
            <a:fillRect/>
          </a:stretch>
        </p:blipFill>
        <p:spPr>
          <a:xfrm>
            <a:off x="760022" y="1057358"/>
            <a:ext cx="9715527" cy="5246385"/>
          </a:xfrm>
          <a:prstGeom prst="rect">
            <a:avLst/>
          </a:prstGeom>
        </p:spPr>
      </p:pic>
      <p:sp>
        <p:nvSpPr>
          <p:cNvPr id="4" name="Titolo 1">
            <a:extLst>
              <a:ext uri="{FF2B5EF4-FFF2-40B4-BE49-F238E27FC236}">
                <a16:creationId xmlns:a16="http://schemas.microsoft.com/office/drawing/2014/main" xmlns="" id="{51D5EB52-ACEE-4C6B-A190-FD83D4037049}"/>
              </a:ext>
            </a:extLst>
          </p:cNvPr>
          <p:cNvSpPr txBox="1">
            <a:spLocks/>
          </p:cNvSpPr>
          <p:nvPr/>
        </p:nvSpPr>
        <p:spPr>
          <a:xfrm>
            <a:off x="760022" y="434831"/>
            <a:ext cx="10782794" cy="515195"/>
          </a:xfrm>
          <a:prstGeom prst="rect">
            <a:avLst/>
          </a:prstGeom>
        </p:spPr>
        <p:txBody>
          <a:bodyPr wrap="square"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it-IT" sz="2800" dirty="0">
                <a:latin typeface="+mn-lt"/>
              </a:rPr>
              <a:t>Ma il vero problema per voi l’ha creato il governo (e l’Europa)</a:t>
            </a:r>
          </a:p>
        </p:txBody>
      </p:sp>
    </p:spTree>
    <p:extLst>
      <p:ext uri="{BB962C8B-B14F-4D97-AF65-F5344CB8AC3E}">
        <p14:creationId xmlns:p14="http://schemas.microsoft.com/office/powerpoint/2010/main" xmlns="" val="165328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416D0752-BE94-4432-9D99-4461740276EF}"/>
              </a:ext>
            </a:extLst>
          </p:cNvPr>
          <p:cNvSpPr txBox="1">
            <a:spLocks/>
          </p:cNvSpPr>
          <p:nvPr/>
        </p:nvSpPr>
        <p:spPr>
          <a:xfrm>
            <a:off x="760022" y="434831"/>
            <a:ext cx="10782794" cy="515195"/>
          </a:xfrm>
          <a:prstGeom prst="rect">
            <a:avLst/>
          </a:prstGeom>
        </p:spPr>
        <p:txBody>
          <a:bodyPr wrap="square"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it-IT" sz="2800" dirty="0">
                <a:latin typeface="+mn-lt"/>
              </a:rPr>
              <a:t>Il caos prossimo venturo</a:t>
            </a:r>
          </a:p>
        </p:txBody>
      </p:sp>
      <p:pic>
        <p:nvPicPr>
          <p:cNvPr id="5" name="Immagine 4">
            <a:extLst>
              <a:ext uri="{FF2B5EF4-FFF2-40B4-BE49-F238E27FC236}">
                <a16:creationId xmlns:a16="http://schemas.microsoft.com/office/drawing/2014/main" xmlns="" id="{C816ACE3-604F-4215-BC4F-CA1E6C111610}"/>
              </a:ext>
            </a:extLst>
          </p:cNvPr>
          <p:cNvPicPr>
            <a:picLocks noChangeAspect="1"/>
          </p:cNvPicPr>
          <p:nvPr/>
        </p:nvPicPr>
        <p:blipFill>
          <a:blip r:embed="rId2"/>
          <a:stretch>
            <a:fillRect/>
          </a:stretch>
        </p:blipFill>
        <p:spPr>
          <a:xfrm>
            <a:off x="581025" y="1143000"/>
            <a:ext cx="11029950" cy="2286000"/>
          </a:xfrm>
          <a:prstGeom prst="rect">
            <a:avLst/>
          </a:prstGeom>
        </p:spPr>
      </p:pic>
      <p:sp>
        <p:nvSpPr>
          <p:cNvPr id="6" name="CasellaDiTesto 5">
            <a:extLst>
              <a:ext uri="{FF2B5EF4-FFF2-40B4-BE49-F238E27FC236}">
                <a16:creationId xmlns:a16="http://schemas.microsoft.com/office/drawing/2014/main" xmlns="" id="{F5326C61-FFCF-4B39-BB8E-38C481752828}"/>
              </a:ext>
            </a:extLst>
          </p:cNvPr>
          <p:cNvSpPr txBox="1"/>
          <p:nvPr/>
        </p:nvSpPr>
        <p:spPr>
          <a:xfrm>
            <a:off x="581025" y="3621974"/>
            <a:ext cx="10961791" cy="2862322"/>
          </a:xfrm>
          <a:prstGeom prst="rect">
            <a:avLst/>
          </a:prstGeom>
          <a:noFill/>
        </p:spPr>
        <p:txBody>
          <a:bodyPr wrap="square" rtlCol="0">
            <a:spAutoFit/>
          </a:bodyPr>
          <a:lstStyle/>
          <a:p>
            <a:pPr algn="just"/>
            <a:r>
              <a:rPr lang="it-IT" dirty="0"/>
              <a:t>Probabilmente a fine anno il grosso degli automobilisti non approfitterà della proroga a febbraio 2021 ma, come avvenuto tra giugno e settembre, i più sceglieranno di fare la revisione nei termini naturali, sommandosi a coloro che non hanno fatto la revisione nei mesi scorsi e dovranno farla entro fine anno.</a:t>
            </a:r>
          </a:p>
          <a:p>
            <a:pPr algn="just"/>
            <a:r>
              <a:rPr lang="it-IT" dirty="0"/>
              <a:t>Ma se ciò non avvenisse? O avvenisse solo parzialmente? Il 2020 sarebbe l’anno peggiore di sempre dal 2006.</a:t>
            </a:r>
          </a:p>
          <a:p>
            <a:pPr algn="just"/>
            <a:endParaRPr lang="it-IT" dirty="0"/>
          </a:p>
          <a:p>
            <a:pPr algn="just"/>
            <a:r>
              <a:rPr lang="it-IT" dirty="0"/>
              <a:t>E, per contro, sareste in grado di gestire un volume quattro volte lo storico nel solo mese di febbraio 2021?</a:t>
            </a:r>
          </a:p>
          <a:p>
            <a:pPr algn="just"/>
            <a:endParaRPr lang="it-IT" dirty="0"/>
          </a:p>
          <a:p>
            <a:pPr algn="just"/>
            <a:r>
              <a:rPr lang="it-IT" dirty="0"/>
              <a:t>E cosa accadrà nel 2022, quando mancheranno nuovamente i volumi del trimestre febbraio-aprile 2020?</a:t>
            </a:r>
          </a:p>
          <a:p>
            <a:pPr algn="just"/>
            <a:r>
              <a:rPr lang="it-IT" dirty="0"/>
              <a:t>E cosa accadrà nel 2024 quando non avrete neppure il beneficio delle prime revisioni dell’immatricolato 2020, visto il crollo dei volumi del nuovo?</a:t>
            </a:r>
          </a:p>
        </p:txBody>
      </p:sp>
    </p:spTree>
    <p:extLst>
      <p:ext uri="{BB962C8B-B14F-4D97-AF65-F5344CB8AC3E}">
        <p14:creationId xmlns:p14="http://schemas.microsoft.com/office/powerpoint/2010/main" xmlns="" val="190942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xmlns="" id="{6CF24963-B1A5-44AB-B50D-0029C058A7FE}"/>
              </a:ext>
            </a:extLst>
          </p:cNvPr>
          <p:cNvSpPr txBox="1">
            <a:spLocks/>
          </p:cNvSpPr>
          <p:nvPr/>
        </p:nvSpPr>
        <p:spPr>
          <a:xfrm>
            <a:off x="704603" y="445982"/>
            <a:ext cx="10782794" cy="515195"/>
          </a:xfrm>
          <a:prstGeom prst="rect">
            <a:avLst/>
          </a:prstGeom>
        </p:spPr>
        <p:txBody>
          <a:bodyPr wrap="square"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it-IT" sz="2800" dirty="0">
                <a:latin typeface="+mn-lt"/>
              </a:rPr>
              <a:t>Un problema di liquidità</a:t>
            </a:r>
          </a:p>
        </p:txBody>
      </p:sp>
      <p:sp>
        <p:nvSpPr>
          <p:cNvPr id="5" name="CasellaDiTesto 4">
            <a:extLst>
              <a:ext uri="{FF2B5EF4-FFF2-40B4-BE49-F238E27FC236}">
                <a16:creationId xmlns:a16="http://schemas.microsoft.com/office/drawing/2014/main" xmlns="" id="{DD4B28DD-6E8A-497D-83E8-71727D87D78B}"/>
              </a:ext>
            </a:extLst>
          </p:cNvPr>
          <p:cNvSpPr txBox="1"/>
          <p:nvPr/>
        </p:nvSpPr>
        <p:spPr>
          <a:xfrm>
            <a:off x="670523" y="1139597"/>
            <a:ext cx="10961791" cy="3139321"/>
          </a:xfrm>
          <a:prstGeom prst="rect">
            <a:avLst/>
          </a:prstGeom>
          <a:noFill/>
        </p:spPr>
        <p:txBody>
          <a:bodyPr wrap="square" rtlCol="0">
            <a:spAutoFit/>
          </a:bodyPr>
          <a:lstStyle/>
          <a:p>
            <a:pPr algn="just"/>
            <a:r>
              <a:rPr lang="it-IT" dirty="0"/>
              <a:t>Nel 2021 i maggiori volumi porteranno un temporaneo sollievo a livello di gestione della tesoreria.</a:t>
            </a:r>
          </a:p>
          <a:p>
            <a:pPr algn="just"/>
            <a:endParaRPr lang="it-IT" dirty="0"/>
          </a:p>
          <a:p>
            <a:pPr algn="just"/>
            <a:r>
              <a:rPr lang="it-IT" dirty="0"/>
              <a:t>Però più volumi significa anche più fatturato e più fatturato, a parità di costi, significa maggiore imponibile fiscale.</a:t>
            </a:r>
          </a:p>
          <a:p>
            <a:pPr algn="just"/>
            <a:endParaRPr lang="it-IT" dirty="0"/>
          </a:p>
          <a:p>
            <a:pPr algn="just"/>
            <a:r>
              <a:rPr lang="it-IT" dirty="0"/>
              <a:t>Guadagnerete di più ma lo Stato si prenderà un buona parte della liquidità che avrete ricostituito.</a:t>
            </a:r>
          </a:p>
          <a:p>
            <a:pPr algn="just"/>
            <a:endParaRPr lang="it-IT" dirty="0"/>
          </a:p>
          <a:p>
            <a:pPr algn="just"/>
            <a:r>
              <a:rPr lang="it-IT" dirty="0"/>
              <a:t>Se nel 2022 le scadenze delle revisioni saranno ancora quelle introdotte dalle proroghe, il rischio di non avere abbastanza cassa per superare i periodi di buco del primo quadrimestre è quasi certo.</a:t>
            </a:r>
          </a:p>
          <a:p>
            <a:pPr algn="just"/>
            <a:endParaRPr lang="it-IT" dirty="0"/>
          </a:p>
          <a:p>
            <a:pPr algn="just"/>
            <a:r>
              <a:rPr lang="it-IT" dirty="0"/>
              <a:t>E ciò si ripeterà ogni due anni: un anno avrete maggiore liquidità, l’anno successivo andrete in tensione finanziaria. </a:t>
            </a:r>
          </a:p>
          <a:p>
            <a:pPr algn="just"/>
            <a:r>
              <a:rPr lang="it-IT" dirty="0"/>
              <a:t> </a:t>
            </a:r>
          </a:p>
        </p:txBody>
      </p:sp>
    </p:spTree>
    <p:extLst>
      <p:ext uri="{BB962C8B-B14F-4D97-AF65-F5344CB8AC3E}">
        <p14:creationId xmlns:p14="http://schemas.microsoft.com/office/powerpoint/2010/main" xmlns="" val="41153284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TotalTime>
  <Words>993</Words>
  <Application>Microsoft Office PowerPoint</Application>
  <PresentationFormat>Personalizzato</PresentationFormat>
  <Paragraphs>57</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IL MERCATO DELLA REVISIONE VEICOLI IN TEMPI DI COVID-19</vt:lpstr>
      <vt:lpstr>Una questione di vita o di morte</vt:lpstr>
      <vt:lpstr>Diapositiva 3</vt:lpstr>
      <vt:lpstr>Diapositiva 4</vt:lpstr>
      <vt:lpstr>Diapositiva 5</vt:lpstr>
      <vt:lpstr>Diapositiva 6</vt:lpstr>
      <vt:lpstr>Diapositiva 7</vt:lpstr>
      <vt:lpstr>Diapositiva 8</vt:lpstr>
      <vt:lpstr>Diapositiva 9</vt:lpstr>
      <vt:lpstr>Diapositiva 10</vt:lpstr>
      <vt:lpstr>Perché ORV ha chiuso? </vt:lpstr>
      <vt:lpstr>ORV può tornare? Allo stato attuale, purtroppo no</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MERCATO DELLA REVISIONE VEICOLI IN TEMPI DI COVID-19</dc:title>
  <dc:creator>Andrea da Lisca</dc:creator>
  <cp:lastModifiedBy>Te60</cp:lastModifiedBy>
  <cp:revision>25</cp:revision>
  <dcterms:created xsi:type="dcterms:W3CDTF">2020-10-15T14:28:32Z</dcterms:created>
  <dcterms:modified xsi:type="dcterms:W3CDTF">2020-10-19T13:26:51Z</dcterms:modified>
</cp:coreProperties>
</file>